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50" autoAdjust="0"/>
  </p:normalViewPr>
  <p:slideViewPr>
    <p:cSldViewPr>
      <p:cViewPr varScale="1">
        <p:scale>
          <a:sx n="65" d="100"/>
          <a:sy n="65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B8199-BF09-490D-9994-EA5D4B6E0D0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82F52-A16B-4AE4-864E-0A02BCA7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http://coldwork.com/services/material-testing.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67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http://installornot.com/editorial/counterthat/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1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baseline="0" dirty="0" smtClean="0"/>
              <a:t> p 294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7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8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DBCS – See http://en.wikipedia.org/wiki/DBCS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Image from http://commons.wikimedia.org/wiki/File:Car_crash_1.jpg.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Calvin &amp; Hobbes cartoon from http://www.aplaceofsense.com/2010/02/engineering-humor-calvins-bridge-test.html.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http://guidelines.usability.gov/guidelines/126.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baseline="0" dirty="0" smtClean="0"/>
              <a:t> p 275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0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4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2F52-A16B-4AE4-864E-0A02BCA7DC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797175"/>
            <a:ext cx="4419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In-Process Metrics for Software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6400800" cy="1752600"/>
          </a:xfrm>
        </p:spPr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10</a:t>
            </a:r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1026" name="Picture 2" descr="http://coldwork.com/img/fatigue_t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3333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152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Left</a:t>
            </a:r>
            <a:r>
              <a:rPr lang="en-US" dirty="0" smtClean="0"/>
              <a:t> – In materials testing, the goal always is to break it!  That’s how you know how strong it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85" y="1828800"/>
            <a:ext cx="6626396" cy="4571999"/>
          </a:xfrm>
        </p:spPr>
      </p:pic>
    </p:spTree>
    <p:extLst>
      <p:ext uri="{BB962C8B-B14F-4D97-AF65-F5344CB8AC3E}">
        <p14:creationId xmlns:p14="http://schemas.microsoft.com/office/powerpoint/2010/main" val="19785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backlog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Testing the “defects remaining.”</a:t>
            </a:r>
          </a:p>
          <a:p>
            <a:r>
              <a:rPr lang="en-US" dirty="0" smtClean="0"/>
              <a:t>Use PTR backlog to judge.</a:t>
            </a:r>
          </a:p>
          <a:p>
            <a:pPr lvl="1"/>
            <a:r>
              <a:rPr lang="en-US" dirty="0" smtClean="0"/>
              <a:t>Shows test progress.</a:t>
            </a:r>
          </a:p>
          <a:p>
            <a:pPr lvl="1"/>
            <a:r>
              <a:rPr lang="en-US" dirty="0" smtClean="0"/>
              <a:t>Notes “customer rediscoveries.”</a:t>
            </a:r>
          </a:p>
          <a:p>
            <a:r>
              <a:rPr lang="en-US" dirty="0" smtClean="0"/>
              <a:t>A large number of defects during development impedes test progress.</a:t>
            </a:r>
          </a:p>
          <a:p>
            <a:r>
              <a:rPr lang="en-US" dirty="0" smtClean="0"/>
              <a:t>If you have a different organization for development testing vs fixing defects in the field, </a:t>
            </a:r>
            <a:r>
              <a:rPr lang="en-US" b="1" dirty="0" smtClean="0"/>
              <a:t>don’t ship </a:t>
            </a:r>
            <a:r>
              <a:rPr lang="en-US" dirty="0" smtClean="0"/>
              <a:t>with a significant backlog!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6149459"/>
            <a:ext cx="89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focus on the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prime time for development testing, </a:t>
            </a:r>
          </a:p>
          <a:p>
            <a:pPr lvl="1"/>
            <a:r>
              <a:rPr lang="en-US" dirty="0" smtClean="0"/>
              <a:t>The focus should be on test effectiveness and test execution.</a:t>
            </a:r>
          </a:p>
          <a:p>
            <a:pPr lvl="1"/>
            <a:r>
              <a:rPr lang="en-US" dirty="0" smtClean="0"/>
              <a:t>Focusing too early on overall backlog conflicts with this.</a:t>
            </a:r>
          </a:p>
          <a:p>
            <a:pPr lvl="2"/>
            <a:r>
              <a:rPr lang="en-US" dirty="0" smtClean="0"/>
              <a:t>Development team is reluctant to report defects!</a:t>
            </a:r>
          </a:p>
          <a:p>
            <a:pPr lvl="2"/>
            <a:r>
              <a:rPr lang="en-US" dirty="0" smtClean="0"/>
              <a:t>Focus should be on fix turnaround of defects that impede test progress, vs on the entire backlog.</a:t>
            </a:r>
          </a:p>
          <a:p>
            <a:r>
              <a:rPr lang="en-US" dirty="0" smtClean="0"/>
              <a:t>When testing approaches completion,</a:t>
            </a:r>
          </a:p>
          <a:p>
            <a:pPr lvl="1"/>
            <a:r>
              <a:rPr lang="en-US" i="1" dirty="0" smtClean="0"/>
              <a:t>Then</a:t>
            </a:r>
            <a:r>
              <a:rPr lang="en-US" dirty="0" smtClean="0"/>
              <a:t> do strong focus on overall defect backlog.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size as an 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of code = “Effort”?</a:t>
            </a:r>
          </a:p>
          <a:p>
            <a:r>
              <a:rPr lang="en-US" dirty="0" smtClean="0"/>
              <a:t>Explains test progress</a:t>
            </a:r>
          </a:p>
          <a:p>
            <a:r>
              <a:rPr lang="en-US" dirty="0" smtClean="0"/>
              <a:t>Helps measure total </a:t>
            </a:r>
            <a:br>
              <a:rPr lang="en-US" dirty="0" smtClean="0"/>
            </a:br>
            <a:r>
              <a:rPr lang="en-US" dirty="0" smtClean="0"/>
              <a:t>defect volume per </a:t>
            </a:r>
            <a:br>
              <a:rPr lang="en-US" dirty="0" smtClean="0"/>
            </a:br>
            <a:r>
              <a:rPr lang="en-US" dirty="0" smtClean="0"/>
              <a:t>unit.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16" y="2895600"/>
            <a:ext cx="4730496" cy="3547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114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removed – very interesting!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95800" y="4419600"/>
            <a:ext cx="29718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2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Utilization?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actually are many types of measurements you might want to do during a “stress test.”</a:t>
            </a:r>
          </a:p>
          <a:p>
            <a:r>
              <a:rPr lang="en-US" dirty="0" smtClean="0"/>
              <a:t>CPU usage is certainly one of these.</a:t>
            </a:r>
          </a:p>
          <a:p>
            <a:pPr lvl="1"/>
            <a:r>
              <a:rPr lang="en-US" dirty="0" err="1" smtClean="0"/>
              <a:t>Kan’s</a:t>
            </a:r>
            <a:r>
              <a:rPr lang="en-US" dirty="0" smtClean="0"/>
              <a:t> discussion is important – issues like “where the peaks occur, during a customer’s duty cycle” need to be investigated.</a:t>
            </a:r>
          </a:p>
          <a:p>
            <a:r>
              <a:rPr lang="en-US" dirty="0" smtClean="0"/>
              <a:t>We’ll talk about this all later, under “performance metrics” (week 7)</a:t>
            </a:r>
          </a:p>
        </p:txBody>
      </p:sp>
    </p:spTree>
    <p:extLst>
      <p:ext uri="{BB962C8B-B14F-4D97-AF65-F5344CB8AC3E}">
        <p14:creationId xmlns:p14="http://schemas.microsoft.com/office/powerpoint/2010/main" val="8941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Crashes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Alias reboots, or IPLs (Initial Program Loads)</a:t>
            </a:r>
          </a:p>
          <a:p>
            <a:r>
              <a:rPr lang="en-US" dirty="0" smtClean="0"/>
              <a:t>Alias “hangs”</a:t>
            </a:r>
          </a:p>
          <a:p>
            <a:pPr lvl="1"/>
            <a:r>
              <a:rPr lang="en-US" dirty="0" smtClean="0"/>
              <a:t>This can also be starvation or deadlock, etc.</a:t>
            </a:r>
          </a:p>
          <a:p>
            <a:r>
              <a:rPr lang="en-US" dirty="0" smtClean="0"/>
              <a:t>Related to CPU utilization</a:t>
            </a:r>
          </a:p>
          <a:p>
            <a:pPr lvl="1"/>
            <a:r>
              <a:rPr lang="en-US" dirty="0" smtClean="0"/>
              <a:t>That leads to breaking things that </a:t>
            </a:r>
            <a:br>
              <a:rPr lang="en-US" dirty="0" smtClean="0"/>
            </a:br>
            <a:r>
              <a:rPr lang="en-US" dirty="0" smtClean="0"/>
              <a:t>can’t get done in their usual time</a:t>
            </a:r>
            <a:br>
              <a:rPr lang="en-US" dirty="0" smtClean="0"/>
            </a:br>
            <a:r>
              <a:rPr lang="en-US" dirty="0" smtClean="0"/>
              <a:t>(e.g., a lock release)</a:t>
            </a:r>
          </a:p>
          <a:p>
            <a:pPr lvl="1"/>
            <a:r>
              <a:rPr lang="en-US" dirty="0" smtClean="0"/>
              <a:t>Also timing errors (more going on)</a:t>
            </a:r>
          </a:p>
          <a:p>
            <a:pPr lvl="1"/>
            <a:r>
              <a:rPr lang="en-US" dirty="0" smtClean="0"/>
              <a:t>Associated resource problems </a:t>
            </a:r>
            <a:br>
              <a:rPr lang="en-US" dirty="0" smtClean="0"/>
            </a:br>
            <a:r>
              <a:rPr lang="en-US" dirty="0" smtClean="0"/>
              <a:t>(disks, memory)</a:t>
            </a:r>
          </a:p>
          <a:p>
            <a:pPr lvl="1"/>
            <a:r>
              <a:rPr lang="en-US" dirty="0" smtClean="0"/>
              <a:t>High stress level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encrypted-tbn2.gstatic.com/images?q=tbn:ANd9GcTNuy_c8wTo18tpFRI9Ek-GcgyCnjvPTBwDUaMYrpZFMbBtIMYc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05174"/>
            <a:ext cx="2286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by crash count?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16" y="1423308"/>
            <a:ext cx="6931884" cy="4825091"/>
          </a:xfrm>
        </p:spPr>
      </p:pic>
    </p:spTree>
    <p:extLst>
      <p:ext uri="{BB962C8B-B14F-4D97-AF65-F5344CB8AC3E}">
        <p14:creationId xmlns:p14="http://schemas.microsoft.com/office/powerpoint/2010/main" val="26904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showstoppers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only a few to render a product dysfunctional.</a:t>
            </a:r>
          </a:p>
          <a:p>
            <a:r>
              <a:rPr lang="en-US" dirty="0" smtClean="0"/>
              <a:t>Qualitative “metric”:</a:t>
            </a:r>
          </a:p>
          <a:p>
            <a:pPr lvl="1"/>
            <a:r>
              <a:rPr lang="en-US" dirty="0" smtClean="0"/>
              <a:t>Number of critical problems over time, with a release-to-release comparison.</a:t>
            </a:r>
          </a:p>
          <a:p>
            <a:pPr lvl="1"/>
            <a:r>
              <a:rPr lang="en-US" dirty="0" smtClean="0"/>
              <a:t>Types of critical problems, and the analysis and resolution of 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calendar time, instead of phases of the development process, as measurement unit for in-process metrics.</a:t>
            </a:r>
          </a:p>
          <a:p>
            <a:r>
              <a:rPr lang="en-US" dirty="0" smtClean="0"/>
              <a:t>For time-based metrics, use ship date as the reference and weeks as the unit of measurement.</a:t>
            </a:r>
          </a:p>
          <a:p>
            <a:r>
              <a:rPr lang="en-US" dirty="0" smtClean="0"/>
              <a:t>Metrics show “good” or “bad” in terms of quality or schedule.</a:t>
            </a:r>
          </a:p>
          <a:p>
            <a:r>
              <a:rPr lang="en-US" dirty="0" smtClean="0"/>
              <a:t>Know which metrics are subject to strong management intervention.</a:t>
            </a:r>
          </a:p>
          <a:p>
            <a:r>
              <a:rPr lang="en-US" dirty="0" smtClean="0"/>
              <a:t>Metrics should drive improvements.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Recommended: Use the effort / outcome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734436" cy="3555651"/>
          </a:xfrm>
        </p:spPr>
      </p:pic>
    </p:spTree>
    <p:extLst>
      <p:ext uri="{BB962C8B-B14F-4D97-AF65-F5344CB8AC3E}">
        <p14:creationId xmlns:p14="http://schemas.microsoft.com/office/powerpoint/2010/main" val="19721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course, that method has limits!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7284860" cy="2294731"/>
          </a:xfrm>
        </p:spPr>
      </p:pic>
    </p:spTree>
    <p:extLst>
      <p:ext uri="{BB962C8B-B14F-4D97-AF65-F5344CB8AC3E}">
        <p14:creationId xmlns:p14="http://schemas.microsoft.com/office/powerpoint/2010/main" val="32910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Setup</a:t>
            </a:r>
          </a:p>
          <a:p>
            <a:r>
              <a:rPr lang="en-US" dirty="0" smtClean="0"/>
              <a:t>Install</a:t>
            </a:r>
          </a:p>
          <a:p>
            <a:r>
              <a:rPr lang="en-US" dirty="0" smtClean="0"/>
              <a:t>Min/max configuration</a:t>
            </a:r>
          </a:p>
          <a:p>
            <a:r>
              <a:rPr lang="en-US" dirty="0" smtClean="0"/>
              <a:t>Concurrence</a:t>
            </a:r>
          </a:p>
          <a:p>
            <a:r>
              <a:rPr lang="en-US" dirty="0" smtClean="0"/>
              <a:t>Error recovery</a:t>
            </a:r>
          </a:p>
          <a:p>
            <a:r>
              <a:rPr lang="en-US" dirty="0" smtClean="0"/>
              <a:t>Cross-product interoperability</a:t>
            </a:r>
          </a:p>
          <a:p>
            <a:r>
              <a:rPr lang="en-US" dirty="0" smtClean="0"/>
              <a:t>Cross-release compatibility</a:t>
            </a:r>
          </a:p>
          <a:p>
            <a:r>
              <a:rPr lang="en-US" dirty="0" smtClean="0"/>
              <a:t>Usability</a:t>
            </a:r>
          </a:p>
          <a:p>
            <a:r>
              <a:rPr lang="en-US" dirty="0" smtClean="0"/>
              <a:t>Double-byte character set (DBCS)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2514600"/>
            <a:ext cx="315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Tends not to be tested enough!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6600" y="2883932"/>
            <a:ext cx="2362200" cy="77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3810000"/>
            <a:ext cx="294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Leads to cascading problems!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18784" y="2911733"/>
            <a:ext cx="0" cy="898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18784" y="41910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upload.wikimedia.org/wikipedia/commons/e/e1/Car_crash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1971675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for acceptance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Related to test cases</a:t>
            </a:r>
          </a:p>
          <a:p>
            <a:pPr lvl="1"/>
            <a:r>
              <a:rPr lang="en-US" dirty="0" smtClean="0"/>
              <a:t>Percentage of test cases attempted</a:t>
            </a:r>
          </a:p>
          <a:p>
            <a:pPr lvl="1"/>
            <a:r>
              <a:rPr lang="en-US" dirty="0" smtClean="0"/>
              <a:t>Number of defects per executed test case</a:t>
            </a:r>
          </a:p>
          <a:p>
            <a:pPr lvl="1"/>
            <a:r>
              <a:rPr lang="en-US" dirty="0" smtClean="0"/>
              <a:t>Number of failing test cases without defect records</a:t>
            </a:r>
          </a:p>
          <a:p>
            <a:r>
              <a:rPr lang="en-US" dirty="0" smtClean="0"/>
              <a:t>Related to test execution records</a:t>
            </a:r>
          </a:p>
          <a:p>
            <a:pPr lvl="1"/>
            <a:r>
              <a:rPr lang="en-US" dirty="0" smtClean="0"/>
              <a:t>Success rate</a:t>
            </a:r>
          </a:p>
          <a:p>
            <a:pPr lvl="1"/>
            <a:r>
              <a:rPr lang="en-US" dirty="0" smtClean="0"/>
              <a:t>Persistent failure rate</a:t>
            </a:r>
          </a:p>
          <a:p>
            <a:pPr lvl="1"/>
            <a:r>
              <a:rPr lang="en-US" dirty="0" smtClean="0"/>
              <a:t>Defect injection rate</a:t>
            </a:r>
          </a:p>
          <a:p>
            <a:pPr lvl="1"/>
            <a:r>
              <a:rPr lang="en-US" dirty="0" smtClean="0"/>
              <a:t>Code completeness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1" y="4572000"/>
            <a:ext cx="3657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 course, sometimes “acceptance” means “by the customer”…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32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enough to 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stability, reliability, and availability</a:t>
            </a:r>
          </a:p>
          <a:p>
            <a:r>
              <a:rPr lang="en-US" dirty="0" smtClean="0"/>
              <a:t>Defect volume</a:t>
            </a:r>
          </a:p>
          <a:p>
            <a:r>
              <a:rPr lang="en-US" dirty="0" smtClean="0"/>
              <a:t>Outstanding critical problems</a:t>
            </a:r>
          </a:p>
          <a:p>
            <a:r>
              <a:rPr lang="en-US" dirty="0" smtClean="0"/>
              <a:t>Feedback from early customer programs</a:t>
            </a:r>
          </a:p>
          <a:p>
            <a:r>
              <a:rPr lang="en-US" dirty="0" smtClean="0"/>
              <a:t>Other quality attributes of specific importance to a particular product and its acceptance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small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Use:</a:t>
            </a:r>
          </a:p>
          <a:p>
            <a:pPr lvl="1"/>
            <a:r>
              <a:rPr lang="en-US" dirty="0" smtClean="0"/>
              <a:t>Test progress S curve</a:t>
            </a:r>
          </a:p>
          <a:p>
            <a:pPr lvl="1"/>
            <a:r>
              <a:rPr lang="en-US" dirty="0" smtClean="0"/>
              <a:t>Defect arrival density</a:t>
            </a:r>
          </a:p>
          <a:p>
            <a:pPr lvl="1"/>
            <a:r>
              <a:rPr lang="en-US" dirty="0" smtClean="0"/>
              <a:t>Critical problems or showstoppers</a:t>
            </a:r>
          </a:p>
          <a:p>
            <a:pPr lvl="1"/>
            <a:r>
              <a:rPr lang="en-US" dirty="0" smtClean="0"/>
              <a:t>Effort / outcome model to interpret metrics and manage quality</a:t>
            </a:r>
          </a:p>
          <a:p>
            <a:pPr lvl="1"/>
            <a:r>
              <a:rPr lang="en-US" dirty="0" smtClean="0"/>
              <a:t>Conduct an evaluation on whether the product is good enough to 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Lots of testing metrics get proposed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is – how much experience backs them up?</a:t>
            </a:r>
          </a:p>
          <a:p>
            <a:r>
              <a:rPr lang="en-US" dirty="0" smtClean="0"/>
              <a:t>For each, also need to know: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Data required</a:t>
            </a:r>
          </a:p>
          <a:p>
            <a:pPr lvl="1"/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Use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guidelines.usability.gov/images/hhs_image_lib/13_01_good_example1.png?13965755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62349"/>
            <a:ext cx="40386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7544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– It’s like the “Required” data on a 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progress S curve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738683" cy="4299363"/>
          </a:xfrm>
        </p:spPr>
      </p:pic>
      <p:sp>
        <p:nvSpPr>
          <p:cNvPr id="3" name="TextBox 2"/>
          <p:cNvSpPr txBox="1"/>
          <p:nvPr/>
        </p:nvSpPr>
        <p:spPr>
          <a:xfrm>
            <a:off x="7315200" y="3429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Looks suspiciously close to plan, huh!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course…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test cases are more important than others.</a:t>
            </a:r>
          </a:p>
          <a:p>
            <a:pPr lvl="1"/>
            <a:r>
              <a:rPr lang="en-US" dirty="0" smtClean="0"/>
              <a:t>Could assign scores to test cases.</a:t>
            </a:r>
          </a:p>
          <a:p>
            <a:pPr lvl="1"/>
            <a:r>
              <a:rPr lang="en-US" dirty="0" smtClean="0"/>
              <a:t>Like 10 = most important, 1 = least.</a:t>
            </a:r>
          </a:p>
          <a:p>
            <a:pPr lvl="1"/>
            <a:r>
              <a:rPr lang="en-US" dirty="0" smtClean="0"/>
              <a:t>Always subjective.</a:t>
            </a:r>
          </a:p>
          <a:p>
            <a:r>
              <a:rPr lang="en-US" dirty="0" smtClean="0"/>
              <a:t>Test points should be planned.</a:t>
            </a:r>
          </a:p>
          <a:p>
            <a:pPr lvl="1"/>
            <a:r>
              <a:rPr lang="en-US" dirty="0" smtClean="0"/>
              <a:t>What’s possible to test, when.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then compare products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214026" cy="4712367"/>
          </a:xfrm>
        </p:spPr>
      </p:pic>
    </p:spTree>
    <p:extLst>
      <p:ext uri="{BB962C8B-B14F-4D97-AF65-F5344CB8AC3E}">
        <p14:creationId xmlns:p14="http://schemas.microsoft.com/office/powerpoint/2010/main" val="3650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defect arrivals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Testing progress – usually built into tools.</a:t>
            </a:r>
          </a:p>
          <a:p>
            <a:r>
              <a:rPr lang="en-US" dirty="0" smtClean="0"/>
              <a:t>Defect arrival pattern over time is important.</a:t>
            </a:r>
          </a:p>
          <a:p>
            <a:r>
              <a:rPr lang="en-US" dirty="0" smtClean="0"/>
              <a:t>Defect density during testing – a summary indicator, but</a:t>
            </a:r>
          </a:p>
          <a:p>
            <a:pPr lvl="1"/>
            <a:r>
              <a:rPr lang="en-US" dirty="0" smtClean="0"/>
              <a:t>Not an in-process indicator.</a:t>
            </a:r>
          </a:p>
          <a:p>
            <a:r>
              <a:rPr lang="en-US" dirty="0" smtClean="0"/>
              <a:t>Pattern of defect arrivals over time – more informative.</a:t>
            </a:r>
          </a:p>
          <a:p>
            <a:pPr lvl="1"/>
            <a:r>
              <a:rPr lang="en-US" dirty="0" smtClean="0"/>
              <a:t>Need to “normalize” what’s expected</a:t>
            </a:r>
          </a:p>
          <a:p>
            <a:pPr lvl="1"/>
            <a:r>
              <a:rPr lang="en-US" dirty="0" smtClean="0"/>
              <a:t>And consider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good &amp; bad?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25" y="1981200"/>
            <a:ext cx="6056275" cy="4102767"/>
          </a:xfrm>
        </p:spPr>
      </p:pic>
    </p:spTree>
    <p:extLst>
      <p:ext uri="{BB962C8B-B14F-4D97-AF65-F5344CB8AC3E}">
        <p14:creationId xmlns:p14="http://schemas.microsoft.com/office/powerpoint/2010/main" val="37030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Unfortunate severity pattern…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545312" cy="4576731"/>
          </a:xfrm>
        </p:spPr>
      </p:pic>
      <p:sp>
        <p:nvSpPr>
          <p:cNvPr id="3" name="TextBox 2"/>
          <p:cNvSpPr txBox="1"/>
          <p:nvPr/>
        </p:nvSpPr>
        <p:spPr>
          <a:xfrm>
            <a:off x="7620000" y="2438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high severity at the end!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858000" y="2900065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856</Words>
  <Application>Microsoft Office PowerPoint</Application>
  <PresentationFormat>On-screen Show (4:3)</PresentationFormat>
  <Paragraphs>150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In-Process Metrics for Software Testing</vt:lpstr>
      <vt:lpstr>Of course, that method has limits!</vt:lpstr>
      <vt:lpstr>Lots of testing metrics get proposed</vt:lpstr>
      <vt:lpstr>The test progress S curve</vt:lpstr>
      <vt:lpstr>Of course…</vt:lpstr>
      <vt:lpstr>Can then compare products</vt:lpstr>
      <vt:lpstr>Tracking defect arrivals</vt:lpstr>
      <vt:lpstr>What’s good &amp; bad?</vt:lpstr>
      <vt:lpstr>Unfortunate severity pattern…</vt:lpstr>
      <vt:lpstr>Putting it all together</vt:lpstr>
      <vt:lpstr>Defect backlog testing</vt:lpstr>
      <vt:lpstr>When to focus on the backlog</vt:lpstr>
      <vt:lpstr>Product size as an indicator</vt:lpstr>
      <vt:lpstr>CPU Utilization?</vt:lpstr>
      <vt:lpstr>System Crashes</vt:lpstr>
      <vt:lpstr>Release by crash count?</vt:lpstr>
      <vt:lpstr>Other showstoppers</vt:lpstr>
      <vt:lpstr>Kan’s recommendations</vt:lpstr>
      <vt:lpstr>Recommended: Use the effort / outcome model</vt:lpstr>
      <vt:lpstr>Test coverage</vt:lpstr>
      <vt:lpstr>Metrics for acceptance testing</vt:lpstr>
      <vt:lpstr>Good enough to ship?</vt:lpstr>
      <vt:lpstr>Recommendations for small organizations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In-Process Metrics for Software Testing</dc:title>
  <dc:creator>Steve Chenoweth</dc:creator>
  <cp:lastModifiedBy>Windows User</cp:lastModifiedBy>
  <cp:revision>20</cp:revision>
  <dcterms:created xsi:type="dcterms:W3CDTF">2006-08-16T00:00:00Z</dcterms:created>
  <dcterms:modified xsi:type="dcterms:W3CDTF">2014-04-17T15:01:49Z</dcterms:modified>
</cp:coreProperties>
</file>